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شريحة العنوان: رحّب بالطلاب واذكر عنوان الدرس. عدّل اسم المعلم.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اقرأ الأهداف مع الطلاب وربطها بما سيتقنونه في نهاية الحصة.</a:t>
            </a:r>
          </a:p>
          <a:p/>
          <a:p>
            <a:r>
              <a:t>المتطلبات السابقة: استخدام الإنترنت والبريد الإلكتروني والحسابات الشخصية.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يعرض رسالة نصية مزيفة بعرض جوائز ويسأل: هل تضغط على الرابط؟ ولماذا؟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اشرح الفكرة بخطوات صغيرة، واسأل الطلاب قبل إظهار كل خطوة.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اشرح الفكرة بخطوات صغيرة، واسأل الطلاب قبل إظهار كل خطوة.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اشرح الفكرة بخطوات صغيرة، واسأل الطلاب قبل إظهار كل خطوة.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اشرح الفكرة بخطوات صغيرة، واسأل الطلاب قبل إظهار كل خطوة.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وزّع الطلاب في مجموعات من 3-4، وحدّد زمن النشاط، وتجوّل لتقديم التغذية الراجعة.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الإجابات النموذجية: </a:t>
            </a:r>
          </a:p>
          <a:p>
            <a:r>
              <a:t>1. 12 حرفًا فأكثر؛ مزج حروف وأرقام ورموز؛ عدم استخدام معلومات شخصية.</a:t>
            </a:r>
          </a:p>
          <a:p>
            <a:r>
              <a:t>2. لا أضغط الرابط ولا أرسل بياناتي، وأتحقق من المصدر وأبلغ الكبار.</a:t>
            </a:r>
          </a:p>
          <a:p>
            <a:r>
              <a:t>3. تضيف خطوة تحقق ثانية فتحمي الحساب حتى لو سُرقت كلمة المرور.</a:t>
            </a:r>
          </a:p>
          <a:p>
            <a:r>
              <a:t>4. لا؛ لأن اختراق حساب واحد يعرّض بقية الحسابات للخطر.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6B5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4754880"/>
            <a:ext cx="12191695" cy="73152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914400"/>
            <a:ext cx="109728" cy="3291840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188720" y="914400"/>
            <a:ext cx="10241280" cy="21945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4800" b="1" lang="ar-SA">
                <a:solidFill>
                  <a:srgbClr val="FFFFFF"/>
                </a:solidFill>
                <a:latin typeface="Amiri"/>
                <a:cs typeface="Amiri"/>
              </a:rPr>
              <a:t>الأمن السيبراني وكلمات المرور القوية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200400"/>
            <a:ext cx="10241280" cy="9144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F3E7B3"/>
                </a:solidFill>
                <a:latin typeface="Noto Naskh Arabic"/>
                <a:cs typeface="Noto Naskh Arabic"/>
              </a:rPr>
              <a:t>التقنية الرقمية — المرحلة المتوسطة (الصف المقترح: الثالث المتوسط)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8720" y="5029200"/>
            <a:ext cx="1024128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DDEFEA"/>
                </a:solidFill>
                <a:latin typeface="Noto Naskh Arabic"/>
                <a:cs typeface="Noto Naskh Arabic"/>
              </a:rPr>
              <a:t>الوحدة: الأمن الرقمي والمواطنة الرقمية   |   المعلم: ..............................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20" y="6126480"/>
            <a:ext cx="1024128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1100" b="0" lang="ar-SA">
                <a:solidFill>
                  <a:srgbClr val="BFE0D8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أهداف الدرس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554480"/>
            <a:ext cx="1078992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2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في نهاية الدرس أتوقع أن أكون قادرًا على أن:</a:t>
            </a:r>
          </a:p>
        </p:txBody>
      </p:sp>
      <p:sp>
        <p:nvSpPr>
          <p:cNvPr id="8" name="Oval 7"/>
          <p:cNvSpPr/>
          <p:nvPr/>
        </p:nvSpPr>
        <p:spPr>
          <a:xfrm>
            <a:off x="10972800" y="2240279"/>
            <a:ext cx="548640" cy="54864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972800" y="2240279"/>
            <a:ext cx="548640" cy="5486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0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2194560"/>
            <a:ext cx="1005840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1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أن يُعرّف الطالب الأمن السيبراني.</a:t>
            </a:r>
          </a:p>
        </p:txBody>
      </p:sp>
      <p:sp>
        <p:nvSpPr>
          <p:cNvPr id="11" name="Oval 10"/>
          <p:cNvSpPr/>
          <p:nvPr/>
        </p:nvSpPr>
        <p:spPr>
          <a:xfrm>
            <a:off x="10972800" y="3246120"/>
            <a:ext cx="548640" cy="54864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972800" y="3246120"/>
            <a:ext cx="548640" cy="5486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0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" y="3200400"/>
            <a:ext cx="1005840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1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أن يميّز الطالب أبرز التهديدات: التصيّد والبرمجيات الخبيثة وسرقة كلمات المرور.</a:t>
            </a:r>
          </a:p>
        </p:txBody>
      </p:sp>
      <p:sp>
        <p:nvSpPr>
          <p:cNvPr id="14" name="Oval 13"/>
          <p:cNvSpPr/>
          <p:nvPr/>
        </p:nvSpPr>
        <p:spPr>
          <a:xfrm>
            <a:off x="10972800" y="4251959"/>
            <a:ext cx="548640" cy="54864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972800" y="4251959"/>
            <a:ext cx="548640" cy="5486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0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" y="4206240"/>
            <a:ext cx="1005840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1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أن يُنشئ الطالب كلمة مرور قوية تتبع معايير واضحة.</a:t>
            </a:r>
          </a:p>
        </p:txBody>
      </p:sp>
      <p:sp>
        <p:nvSpPr>
          <p:cNvPr id="17" name="Oval 16"/>
          <p:cNvSpPr/>
          <p:nvPr/>
        </p:nvSpPr>
        <p:spPr>
          <a:xfrm>
            <a:off x="10972800" y="5257799"/>
            <a:ext cx="548640" cy="548640"/>
          </a:xfrm>
          <a:prstGeom prst="ellipse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972800" y="5257799"/>
            <a:ext cx="548640" cy="5486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000" b="1" lang="ar-SA">
                <a:solidFill>
                  <a:srgbClr val="FFFFFF"/>
                </a:solidFill>
                <a:latin typeface="Noto Naskh Arabic"/>
                <a:cs typeface="Noto Naskh Arabic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1520" y="5212079"/>
            <a:ext cx="10058400" cy="822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1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أن يطبّق الطالب سلوكيات آمنة عند استخدام الإنترنت.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تمهيد: رابط الجائزة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645920"/>
            <a:ext cx="10698480" cy="329184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737360"/>
            <a:ext cx="10332720" cy="31089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وصلتك رسالة: «مبروك! ربحت جوال جديد، اضغط الرابط خلال ساعة». ماذا تفعل؟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5212080"/>
            <a:ext cx="10698480" cy="9144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8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فكّر ← زاوج ← شارك: ناقش إجابتك مع زميلك ثم شاركها مع الصف.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المفردات والمفاهيم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7920" y="164592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217920" y="164592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الأمن السيبراني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19" y="164592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31519" y="164592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التصيّد الاحتيالي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288036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217920" y="288036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البرمجيات الخبيثة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1519" y="288036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31519" y="288036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كلمة المرور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17920" y="411480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217920" y="411480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المصادقة الثنائية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1519" y="4114800"/>
            <a:ext cx="5212080" cy="100584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31519" y="4114800"/>
            <a:ext cx="5212080" cy="100584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0F6B5C"/>
                </a:solidFill>
                <a:latin typeface="Noto Naskh Arabic"/>
                <a:cs typeface="Noto Naskh Arabic"/>
              </a:rPr>
              <a:t>الخصوصية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ما الأمن السيبراني؟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881360" cy="49377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حماية الأجهزة والشبكات والحسابات والبيانات من الدخول أو الاستخدام غير المصرّح به.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يهمّ الجميع: الطالب والأسرة والمدرسة والمؤسسات.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في المملكة تصدر الهيئة الوطنية للأمن السيبراني إرشادات توعوية للأفراد والجهات.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أبرز التهديدات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881360" cy="49377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التصيّد الاحتيالي: رسائل أو روابط مزيفة لسرقة بياناتك.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البرمجيات الخبيثة: برامج ضارة تُثبَّت من ملفات أو روابط غير موثوقة.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سرقة كلمات المرور: بالتخمين أو التسريب أو الاحتيال.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الاحتيال الاجتماعي: انتحال شخصية شخص تعرفه أو جهة رسمية.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كلمة المرور القوية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881360" cy="49377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لا تقل عن 12 حرفًا وتجمع حروفًا كبيرة وصغيرة وأرقامًا ورموزًا.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لا تحتوي اسمك أو تاريخ ميلادك أو رقم جوالك أو كلمات شائعة.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كلمة مختلفة لكل حساب مهم.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فعّل المصادقة الثنائية حيثما توفرت.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فكرة مفيدة: جملة مألوفة لك مع تحويل بعض الحروف لرموز.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سلوكيات آمنة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881360" cy="49377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لا تشارك كلمة مرورك مع أحد حتى أقرب الأصدقاء.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لا تضغط على الروابط المجهولة وتحقّق من المرسل.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حدّث الأجهزة والتطبيقات باستمرار.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تجنّب إدخال بياناتك في شبكات الواي فاي العامة.</a:t>
            </a:r>
          </a:p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sz="26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أبلغ والديك أو معلمك فورًا عند الشك في أي رسالة أو اختراق.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نشاط الطلاب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554480"/>
            <a:ext cx="10698480" cy="4480560"/>
          </a:xfrm>
          <a:prstGeom prst="roundRect">
            <a:avLst/>
          </a:prstGeom>
          <a:solidFill>
            <a:srgbClr val="E8F3F0"/>
          </a:solidFill>
          <a:ln w="1905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1645920"/>
            <a:ext cx="10149840" cy="42976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كل مجموعة تسحب بطاقة موقف وتجيب: ما الخطر؟ ما التصرف الآمن؟ من نبلّغ؟ ثم تعرض قرارها خلال دقيقتين.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التقويم الختامي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10881360" cy="484632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1. اذكر ثلاثة شروط لكلمة مرور قوية.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2. وصلتك رسالة تطلب بياناتك لاستلام جائزة، ماذا تفعل؟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3. ما فائدة المصادقة الثنائية؟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4. هل يصح استخدام كلمة مرور واحدة لكل الحسابات؟ لماذا؟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الإجابات النموذجية (للمعلم)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10881360" cy="484632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1. 12 حرفًا فأكثر؛ مزج حروف وأرقام ورموز؛ عدم استخدام معلومات شخصية.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2. لا أضغط الرابط ولا أرسل بياناتي، وأتحقق من المصدر وأبلغ الكبار.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3. تضيف خطوة تحقق ثانية فتحمي الحساب حتى لو سُرقت كلمة المرور.</a:t>
            </a:r>
          </a:p>
          <a:p>
            <a:pPr algn="r" rtl="1">
              <a:lnSpc>
                <a:spcPct val="105000"/>
              </a:lnSpc>
              <a:spcAft>
                <a:spcPts val="1200"/>
              </a:spcAft>
            </a:pPr>
            <a:r>
              <a:rPr sz="2200" b="0" lang="ar-SA">
                <a:solidFill>
                  <a:srgbClr val="35514B"/>
                </a:solidFill>
                <a:latin typeface="Noto Naskh Arabic"/>
                <a:cs typeface="Noto Naskh Arabic"/>
              </a:rPr>
              <a:t>4. لا؛ لأن اختراق حساب واحد يعرّض بقية الحسابات للخطر.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143000"/>
          </a:xfrm>
          <a:prstGeom prst="rect">
            <a:avLst/>
          </a:prstGeom>
          <a:solidFill>
            <a:srgbClr val="0F6B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143000"/>
            <a:ext cx="12191695" cy="64008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"/>
            <a:ext cx="11247120" cy="9144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3400" b="1" lang="ar-SA">
                <a:solidFill>
                  <a:srgbClr val="FFFFFF"/>
                </a:solidFill>
                <a:latin typeface="Amiri"/>
                <a:cs typeface="Amiri"/>
              </a:rPr>
              <a:t>ما تعلمناه اليوم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74320" y="6510528"/>
            <a:ext cx="11612880" cy="347472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0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554480"/>
            <a:ext cx="10698480" cy="2743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الأمن السيبراني مسؤولية الجميع</a:t>
            </a:r>
          </a:p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كلمة مرور قوية + مصادقة ثنائية</a:t>
            </a:r>
          </a:p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sz="2400" b="0" lang="ar-SA">
                <a:solidFill>
                  <a:srgbClr val="17322D"/>
                </a:solidFill>
                <a:latin typeface="Noto Naskh Arabic"/>
                <a:cs typeface="Noto Naskh Arabic"/>
              </a:rPr>
              <a:t>• لا أضغط الروابط المجهولة وأبلغ عند الشك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4572000"/>
            <a:ext cx="10698480" cy="1645920"/>
          </a:xfrm>
          <a:prstGeom prst="roundRect">
            <a:avLst/>
          </a:prstGeom>
          <a:solidFill>
            <a:srgbClr val="FBF7EA"/>
          </a:solidFill>
          <a:ln w="1905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4617720"/>
            <a:ext cx="10332720" cy="155448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400" b="1" lang="ar-SA">
                <a:solidFill>
                  <a:srgbClr val="7A5C00"/>
                </a:solidFill>
                <a:latin typeface="Noto Naskh Arabic"/>
                <a:cs typeface="Noto Naskh Arabic"/>
              </a:rPr>
              <a:t>الواجب المنزلي</a:t>
            </a:r>
          </a:p>
          <a:p>
            <a:pPr algn="r" rtl="1">
              <a:lnSpc>
                <a:spcPct val="110000"/>
              </a:lnSpc>
              <a:spcAft>
                <a:spcPts val="600"/>
              </a:spcAft>
            </a:pPr>
            <a:r>
              <a:rPr sz="2000" b="0" lang="ar-SA">
                <a:solidFill>
                  <a:srgbClr val="7A5C00"/>
                </a:solidFill>
                <a:latin typeface="Noto Naskh Arabic"/>
                <a:cs typeface="Noto Naskh Arabic"/>
              </a:rPr>
              <a:t>صمّم بطاقة توعوية من 5 نصائح أمنية لأسرتك، مع التنبيه إلى عدم كتابة كلمة مرورك الحقيقية فيها.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6B5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2377440"/>
            <a:ext cx="10332720" cy="1371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6000" b="1" lang="ar-SA">
                <a:solidFill>
                  <a:srgbClr val="FFFFFF"/>
                </a:solidFill>
                <a:latin typeface="Amiri"/>
                <a:cs typeface="Amiri"/>
              </a:rPr>
              <a:t>شكرًا لكم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3931920"/>
            <a:ext cx="10332720" cy="73152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800" b="0" lang="ar-SA">
                <a:solidFill>
                  <a:srgbClr val="F3E7B3"/>
                </a:solidFill>
                <a:latin typeface="Noto Naskh Arabic"/>
                <a:cs typeface="Noto Naskh Arabic"/>
              </a:rPr>
              <a:t>هل لديكم أسئلة؟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6126480"/>
            <a:ext cx="1124712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100" b="0" lang="ar-SA">
                <a:solidFill>
                  <a:srgbClr val="BFE0D8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