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شريحة الغلاف: غيّر العنوان واسم المادة والمعلم.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6B5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4754880"/>
            <a:ext cx="12191695" cy="73152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914400"/>
            <a:ext cx="109728" cy="3291840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188720" y="914400"/>
            <a:ext cx="10241280" cy="21945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FFFFFF"/>
                </a:solidFill>
                <a:latin typeface="Amiri"/>
                <a:cs typeface="Amiri"/>
              </a:rPr>
              <a:t>عنوان الدرس هنا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200400"/>
            <a:ext cx="10241280" cy="9144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F3E7B3"/>
                </a:solidFill>
                <a:latin typeface="Noto Naskh Arabic"/>
                <a:cs typeface="Noto Naskh Arabic"/>
              </a:rPr>
              <a:t>المادة — الصف — الوحدة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8720" y="5029200"/>
            <a:ext cx="1024128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DDEFEA"/>
                </a:solidFill>
                <a:latin typeface="Noto Naskh Arabic"/>
                <a:cs typeface="Noto Naskh Arabic"/>
              </a:rPr>
              <a:t>إعداد المعلم / المعلمة: ..............................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20" y="6126480"/>
            <a:ext cx="1024128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1100" b="0" lang="ar-SA">
                <a:solidFill>
                  <a:srgbClr val="BFE0D8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أهداف الدرس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Oval 6"/>
          <p:cNvSpPr/>
          <p:nvPr/>
        </p:nvSpPr>
        <p:spPr>
          <a:xfrm>
            <a:off x="10972800" y="1737360"/>
            <a:ext cx="640080" cy="64008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972800" y="1737360"/>
            <a:ext cx="640080" cy="6400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645919"/>
            <a:ext cx="987552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اكتب هدفًا قابلًا للقياس يبدأ بفعل سلوكي…</a:t>
            </a:r>
          </a:p>
        </p:txBody>
      </p:sp>
      <p:sp>
        <p:nvSpPr>
          <p:cNvPr id="10" name="Oval 9"/>
          <p:cNvSpPr/>
          <p:nvPr/>
        </p:nvSpPr>
        <p:spPr>
          <a:xfrm>
            <a:off x="10972800" y="3108960"/>
            <a:ext cx="640080" cy="64008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972800" y="3108960"/>
            <a:ext cx="640080" cy="6400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017520"/>
            <a:ext cx="987552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اكتب هدفًا قابلًا للقياس يبدأ بفعل سلوكي…</a:t>
            </a:r>
          </a:p>
        </p:txBody>
      </p:sp>
      <p:sp>
        <p:nvSpPr>
          <p:cNvPr id="13" name="Oval 12"/>
          <p:cNvSpPr/>
          <p:nvPr/>
        </p:nvSpPr>
        <p:spPr>
          <a:xfrm>
            <a:off x="10972800" y="4480560"/>
            <a:ext cx="640080" cy="64008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972800" y="4480560"/>
            <a:ext cx="640080" cy="6400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4389120"/>
            <a:ext cx="987552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اكتب هدفًا قابلًا للقياس يبدأ بفعل سلوكي…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تمهيد وتهيئة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645920"/>
            <a:ext cx="10698480" cy="384048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737360"/>
            <a:ext cx="10332720" cy="3657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سؤال مثير للتفكير أو صورة أو موقف من الحياة اليومية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5669280"/>
            <a:ext cx="1069848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فكّر ← زاوج ← شارك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المفهوم الأساسي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554480"/>
            <a:ext cx="1069848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8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التعريف / القاعدة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2377440"/>
            <a:ext cx="10698480" cy="155448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2377440"/>
            <a:ext cx="10332720" cy="15544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اكتب التعريف أو القاعدة بصياغة موجزة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4114800"/>
            <a:ext cx="10698480" cy="21945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توضيحية أولى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توضيحية ثانية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مثال من الواقع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مقارنة / عمودان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ectangle 6"/>
          <p:cNvSpPr/>
          <p:nvPr/>
        </p:nvSpPr>
        <p:spPr>
          <a:xfrm>
            <a:off x="6309360" y="1645920"/>
            <a:ext cx="5120640" cy="73152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09360" y="1645920"/>
            <a:ext cx="512064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العنوان 1</a:t>
            </a:r>
          </a:p>
        </p:txBody>
      </p:sp>
      <p:sp>
        <p:nvSpPr>
          <p:cNvPr id="9" name="Rectangle 8"/>
          <p:cNvSpPr/>
          <p:nvPr/>
        </p:nvSpPr>
        <p:spPr>
          <a:xfrm>
            <a:off x="6309360" y="2377440"/>
            <a:ext cx="5120640" cy="3566160"/>
          </a:xfrm>
          <a:prstGeom prst="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0" y="2468880"/>
            <a:ext cx="4937760" cy="3383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1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2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1645920"/>
            <a:ext cx="5120640" cy="731520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31520" y="1645920"/>
            <a:ext cx="512064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العنوان 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31520" y="2377440"/>
            <a:ext cx="5120640" cy="3566160"/>
          </a:xfrm>
          <a:prstGeom prst="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22960" y="2468880"/>
            <a:ext cx="4937760" cy="3383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1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2</a:t>
            </a:r>
          </a:p>
          <a:p>
            <a:pPr algn="r" rtl="1">
              <a:lnSpc>
                <a:spcPct val="110000"/>
              </a:lnSpc>
              <a:spcAft>
                <a:spcPts val="10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نقطة 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صورة / رسم توضيحي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1554480"/>
            <a:ext cx="6766560" cy="4663440"/>
          </a:xfrm>
          <a:prstGeom prst="rect">
            <a:avLst/>
          </a:prstGeom>
          <a:solidFill>
            <a:srgbClr val="F4F7F6"/>
          </a:solidFill>
          <a:ln w="1905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31520" y="1554480"/>
            <a:ext cx="6766560" cy="46634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ضع الصورة هنا
(إدراج ← صورة)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1554480"/>
            <a:ext cx="3657600" cy="46634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ما الذي نلاحظه؟</a:t>
            </a:r>
          </a:p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000" b="0" lang="ar-SA">
                <a:solidFill>
                  <a:srgbClr val="0F6B5C"/>
                </a:solidFill>
                <a:latin typeface="Noto Naskh Arabic"/>
                <a:cs typeface="Noto Naskh Arabic"/>
              </a:rPr>
              <a:t>• ملاحظة أولى</a:t>
            </a:r>
          </a:p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000" b="0" lang="ar-SA">
                <a:solidFill>
                  <a:srgbClr val="0F6B5C"/>
                </a:solidFill>
                <a:latin typeface="Noto Naskh Arabic"/>
                <a:cs typeface="Noto Naskh Arabic"/>
              </a:rPr>
              <a:t>• ملاحظة ثانية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مثال محلول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554480"/>
            <a:ext cx="10698480" cy="118872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554480"/>
            <a:ext cx="10332720" cy="11887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نص المسألة / السؤال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3017520"/>
            <a:ext cx="10698480" cy="86868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17520"/>
            <a:ext cx="10332720" cy="8686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الخطوة الأولى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31520" y="4069079"/>
            <a:ext cx="10698480" cy="86868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4069079"/>
            <a:ext cx="10332720" cy="8686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الخطوة الثانية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1520" y="5120640"/>
            <a:ext cx="10698480" cy="86868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5120640"/>
            <a:ext cx="10332720" cy="8686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الناتج / الإجابة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نشاط جماعي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554480"/>
            <a:ext cx="10698480" cy="3291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645920"/>
            <a:ext cx="10332720" cy="3108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6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المهمة:</a:t>
            </a:r>
          </a:p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0F6B5C"/>
                </a:solidFill>
                <a:latin typeface="Noto Naskh Arabic"/>
                <a:cs typeface="Noto Naskh Arabic"/>
              </a:rPr>
              <a:t>وصف النشاط وخطواته…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46720" y="5212080"/>
            <a:ext cx="3291840" cy="82296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046720" y="5212080"/>
            <a:ext cx="329184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7A5C00"/>
                </a:solidFill>
                <a:latin typeface="Noto Naskh Arabic"/>
                <a:cs typeface="Noto Naskh Arabic"/>
              </a:rPr>
              <a:t>الزمن: ... دقائق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80560" y="5212080"/>
            <a:ext cx="3291840" cy="82296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480560" y="5212080"/>
            <a:ext cx="329184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7A5C00"/>
                </a:solidFill>
                <a:latin typeface="Noto Naskh Arabic"/>
                <a:cs typeface="Noto Naskh Arabic"/>
              </a:rPr>
              <a:t>المجموعات: ... طلاب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14400" y="5212080"/>
            <a:ext cx="3291840" cy="82296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5212080"/>
            <a:ext cx="329184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7A5C00"/>
                </a:solidFill>
                <a:latin typeface="Noto Naskh Arabic"/>
                <a:cs typeface="Noto Naskh Arabic"/>
              </a:rPr>
              <a:t>المخرج: ........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سؤال اختيار من متعدد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463040"/>
            <a:ext cx="1069848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8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نص السؤال هنا؟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09360" y="2743200"/>
            <a:ext cx="5120640" cy="118872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0607040" y="2971800"/>
            <a:ext cx="731520" cy="731520"/>
          </a:xfrm>
          <a:prstGeom prst="ellipse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607040" y="2971800"/>
            <a:ext cx="73152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أ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0" y="2743200"/>
            <a:ext cx="4114800" cy="11887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الخيار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31520" y="2743200"/>
            <a:ext cx="5120640" cy="118872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5029200" y="2971800"/>
            <a:ext cx="731520" cy="731520"/>
          </a:xfrm>
          <a:prstGeom prst="ellipse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029200" y="2971800"/>
            <a:ext cx="73152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ب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2743200"/>
            <a:ext cx="4114800" cy="11887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الخيار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309360" y="4297680"/>
            <a:ext cx="5120640" cy="118872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10607040" y="4526280"/>
            <a:ext cx="731520" cy="731520"/>
          </a:xfrm>
          <a:prstGeom prst="ellipse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07040" y="4526280"/>
            <a:ext cx="73152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ج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0" y="4297680"/>
            <a:ext cx="4114800" cy="11887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الخيار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31520" y="4297680"/>
            <a:ext cx="5120640" cy="118872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5029200" y="4526280"/>
            <a:ext cx="731520" cy="731520"/>
          </a:xfrm>
          <a:prstGeom prst="ellipse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5029200" y="4526280"/>
            <a:ext cx="731520" cy="7315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د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960" y="4297680"/>
            <a:ext cx="4114800" cy="11887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الخيار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صح أم خطأ؟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645920"/>
            <a:ext cx="10698480" cy="219456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645920"/>
            <a:ext cx="10332720" cy="21945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اكتب العبارة هنا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0" y="4389120"/>
            <a:ext cx="3291840" cy="1371600"/>
          </a:xfrm>
          <a:prstGeom prst="round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0" y="4389120"/>
            <a:ext cx="3291840" cy="1371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صح ✓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468880" y="4389120"/>
            <a:ext cx="3291840" cy="1371600"/>
          </a:xfrm>
          <a:prstGeom prst="roundRect">
            <a:avLst/>
          </a:prstGeom>
          <a:solidFill>
            <a:srgbClr val="B326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468880" y="4389120"/>
            <a:ext cx="3291840" cy="1371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خطأ ✗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ما تعلمناه اليوم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554480"/>
            <a:ext cx="10698480" cy="2743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أهم فكرة تعلّمتها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معلومة جديدة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سؤال ما زال في ذهني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4572000"/>
            <a:ext cx="10698480" cy="164592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4617720"/>
            <a:ext cx="10332720" cy="15544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7A5C00"/>
                </a:solidFill>
                <a:latin typeface="Noto Naskh Arabic"/>
                <a:cs typeface="Noto Naskh Arabic"/>
              </a:rPr>
              <a:t>الواجب المنزلي</a:t>
            </a:r>
          </a:p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000" b="0" lang="ar-SA">
                <a:solidFill>
                  <a:srgbClr val="7A5C00"/>
                </a:solidFill>
                <a:latin typeface="Noto Naskh Arabic"/>
                <a:cs typeface="Noto Naskh Arabic"/>
              </a:rPr>
              <a:t>اكتب الواجب هنا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6B5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4480560"/>
            <a:ext cx="12191695" cy="73152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32720" cy="18288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7200" b="1" lang="ar-SA">
                <a:solidFill>
                  <a:srgbClr val="FFFFFF"/>
                </a:solidFill>
                <a:latin typeface="Amiri"/>
                <a:cs typeface="Amiri"/>
              </a:rPr>
              <a:t>شكرًا لكم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3474720"/>
            <a:ext cx="10332720" cy="9144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0" lang="ar-SA">
                <a:solidFill>
                  <a:srgbClr val="F3E7B3"/>
                </a:solidFill>
                <a:latin typeface="Noto Naskh Arabic"/>
                <a:cs typeface="Noto Naskh Arabic"/>
              </a:rPr>
              <a:t>هل لديكم أسئلة؟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6035040"/>
            <a:ext cx="1033272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200" b="0" lang="ar-SA">
                <a:solidFill>
                  <a:srgbClr val="BFE0D8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